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92" r:id="rId5"/>
    <p:sldId id="283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" y="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6377-C824-E63D-3BBD-76B426697B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CBE91-C04A-61E6-7804-DEA669BB4E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94FD2-1715-6E59-409D-588B7A18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E4970-C43A-1B26-4588-515BB548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18C48-CCE0-D2AA-9180-1799FF8A4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40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1688-FB9A-14C1-DAAE-99E2E1E07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3454F0-02A1-C3FB-58C9-0785B2EC2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6960D-7D42-513D-887F-2E50DED4C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1F39C-A22E-3D2C-8548-66DC38E1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B4F0C-6108-244B-6407-102951D06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4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08959-0BDE-6992-FFB1-CC38C4B550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2EA298-CC47-ECF0-CC7A-8E8E394F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16699-3B84-D1C7-096F-C51620E1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38D54-AADE-D98B-AB67-8D38FF3A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BC56-ADB9-D294-9B7C-D7E310CB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65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4D1F0-28D6-9512-44F3-FD7C5E03D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08E32-A550-1A56-4544-01A929AC7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D14B5-DD36-6CAF-2DE8-741CA5B0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7B74B-DD5E-0421-C966-2A7FD15E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1628-F1EB-B429-4730-893942E1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17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4C6F9-5F5D-BA4B-4919-FAE41C40A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4A8426-1628-C516-D66D-EFCDB0AF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3641-3148-23D8-F976-E572A756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9CADA-83B0-3FCA-E8CF-121E53D7F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AC2F6-9972-4710-9FAC-2499F977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4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54C7-E627-3E70-0F31-BC80819FD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CA65-F7AC-DDC5-D52B-ED546C7F10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3D8AB0-71BB-3259-819A-DB3888C5B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B69C4-87BC-D1E9-4EDB-BBF84EA6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61CCC-4FD1-B594-29F3-EDD671E5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65926-BFE4-1738-55A0-89606CB2F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0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2810-0F2C-3110-08EC-B4E89085A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874FFC-765F-CA30-7E4D-FDE2E9089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6C83-3175-A3F1-EF15-B8B3AEC69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B1E456-5572-B47C-BCDC-E48094692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85C22-7705-F494-9D3B-703356AC84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E1CF38-7091-6940-EE03-ABACA5C8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DE172-BCAE-0368-80D8-3769A8BA7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7FDDF0-9F99-1909-8A0B-B1C1A8372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66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D9FAA-CCCC-8902-D066-700A7E5F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0ADE5-A13A-8A66-E3D5-5764AA33A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1A8A0-6579-45BB-7893-3065A7C1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3085A3-710E-2939-9E19-BC7FCA662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537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1B5D33-323E-2478-3272-BA5A9DC47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CF3C4A-2509-3805-AB81-B90A353D1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72215-A758-03CA-122B-CC3F0C43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55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4D510-45DC-9FD2-F5D5-A6756D97D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22D7D-CDFB-360F-C7FB-200F6E161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D95DE-4D45-9073-62AD-A2729888A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14789-B751-265D-C4D8-2FDBA152E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44E37B-801B-95A6-5FCD-9CBBB9672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77CC7-6F7C-8666-42D4-08D71E642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3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A2A55-28E8-2DF1-BFDC-08755529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05839-3E2F-D43A-2C1C-4845C1F52B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DA97C-F12D-2925-2B92-D185D4BC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B50AA-8B0E-F356-BB68-0B21285F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28DA6A-AF3A-A472-4712-AAA72502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0FC94-AC01-7BED-6AAD-B3515515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31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E7ED7E-4CF4-E508-7939-D665B97FD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6B9783-874F-F6B6-6BA2-A9A8C415C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C78D8-C982-3FBA-B39F-4AF0FF51EC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872102-DEE3-474D-A3B6-DB5E11A33E25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BFEEC-91E6-0B7A-FB13-81BF1A6D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B790-3738-4465-9BF8-3035190AF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7EACB1-3EE4-4987-9B90-6FC59B0BAB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154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blockchain network background">
            <a:extLst>
              <a:ext uri="{FF2B5EF4-FFF2-40B4-BE49-F238E27FC236}">
                <a16:creationId xmlns:a16="http://schemas.microsoft.com/office/drawing/2014/main" id="{DC1140DE-7EDD-BDDE-C226-557EAC787C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283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803FA-167C-5228-7BD3-B226308009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1857" y="2359760"/>
            <a:ext cx="9144000" cy="1069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Advanced SQL (Part 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2AC1-7E42-0BED-42E8-84DD2C0548BF}"/>
              </a:ext>
            </a:extLst>
          </p:cNvPr>
          <p:cNvSpPr txBox="1"/>
          <p:nvPr/>
        </p:nvSpPr>
        <p:spPr>
          <a:xfrm>
            <a:off x="7486048" y="5412471"/>
            <a:ext cx="6097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Dushko Todevski/ Databases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05.11.2024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DA071C3-2C7E-4BC9-38B2-177D1BE1402B}"/>
              </a:ext>
            </a:extLst>
          </p:cNvPr>
          <p:cNvSpPr txBox="1">
            <a:spLocks/>
          </p:cNvSpPr>
          <p:nvPr/>
        </p:nvSpPr>
        <p:spPr>
          <a:xfrm>
            <a:off x="1621857" y="501309"/>
            <a:ext cx="9144000" cy="1069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Lecture 4: Advanced SQL (Part 1)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73224B9-8715-4E46-26D3-8B4D85E2D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Sorting, Limiting Results, and Aggregate Functions</a:t>
            </a:r>
          </a:p>
        </p:txBody>
      </p:sp>
    </p:spTree>
    <p:extLst>
      <p:ext uri="{BB962C8B-B14F-4D97-AF65-F5344CB8AC3E}">
        <p14:creationId xmlns:p14="http://schemas.microsoft.com/office/powerpoint/2010/main" val="2918775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6DA00F-D235-7BD9-C79D-A23A8380C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EF1E17C-0B71-040B-BF12-7B6324D30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ADFB976-C587-3A22-5E6F-ECC1E3ADD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056618-B9F4-A58A-A3AC-D06CABB17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A5ED71-F1FB-6ACE-A27D-3DFC27E44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14A8C03-5AD8-C3FE-135B-19681C971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63FA1-F802-5CB6-3C17-69193185A0F2}"/>
              </a:ext>
            </a:extLst>
          </p:cNvPr>
          <p:cNvSpPr txBox="1"/>
          <p:nvPr/>
        </p:nvSpPr>
        <p:spPr>
          <a:xfrm>
            <a:off x="4830177" y="695572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Aggregate Functions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9A1D31E-E6E6-A6C7-8227-39516B2581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4119" y="2276149"/>
            <a:ext cx="671530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Perform calculations on a set of values and return a single value.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functions: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Counts the number of rows.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SUM()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Calculates the sum of a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AVG()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Calculates the average value of a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53975" lvl="1" indent="-53975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Finds the maximum value in a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MIN()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Finds the minimum value in a column.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709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474D8D-8AAF-35F1-9173-3CCEA3592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732802C-422F-9C7E-734A-E75F69963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3BF879-3FAC-11AD-6ABE-475D9C440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A0E2EA-3B9E-341D-CE1C-D6A919C57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27A0EE-8E81-1304-0232-0EDFF3FB3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ABCA0C9-4DC2-7F5A-C0B3-521F54071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329D13-6921-B4DF-8F2B-D94CE3BA2EA6}"/>
              </a:ext>
            </a:extLst>
          </p:cNvPr>
          <p:cNvSpPr txBox="1"/>
          <p:nvPr/>
        </p:nvSpPr>
        <p:spPr>
          <a:xfrm>
            <a:off x="4830177" y="695572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Aggregate Functions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1342ACE6-393B-4F3D-6022-4BB8BAF53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4119" y="2391566"/>
            <a:ext cx="6256521" cy="1708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500" b="1" dirty="0">
                <a:latin typeface="Arial" panose="020B0604020202020204" pitchFamily="34" charset="0"/>
              </a:rPr>
              <a:t>Example</a:t>
            </a:r>
            <a:br>
              <a:rPr lang="en-US" altLang="en-US" sz="1500" b="1" dirty="0">
                <a:latin typeface="Arial" panose="020B0604020202020204" pitchFamily="34" charset="0"/>
              </a:rPr>
            </a:br>
            <a:br>
              <a:rPr lang="en-US" altLang="en-US" sz="1500" b="1" dirty="0">
                <a:latin typeface="Arial" panose="020B0604020202020204" pitchFamily="34" charset="0"/>
              </a:rPr>
            </a:br>
            <a:r>
              <a:rPr lang="en-US" altLang="en-US" sz="1500" b="1" dirty="0">
                <a:latin typeface="Arial" panose="020B0604020202020204" pitchFamily="34" charset="0"/>
              </a:rPr>
              <a:t>SELECT COUNT(*) FROM Students; -- Counts all students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5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1500" b="1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500" b="1" dirty="0">
                <a:latin typeface="Arial" panose="020B0604020202020204" pitchFamily="34" charset="0"/>
              </a:rPr>
              <a:t>SELECT AVG(GPA) FROM Students; -- Calculates the average GPA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857B4-5673-12FE-1C39-EAFD1C6409CD}"/>
              </a:ext>
            </a:extLst>
          </p:cNvPr>
          <p:cNvSpPr txBox="1"/>
          <p:nvPr/>
        </p:nvSpPr>
        <p:spPr>
          <a:xfrm>
            <a:off x="747228" y="3877890"/>
            <a:ext cx="2423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Aggregate Functions </a:t>
            </a:r>
          </a:p>
        </p:txBody>
      </p:sp>
    </p:spTree>
    <p:extLst>
      <p:ext uri="{BB962C8B-B14F-4D97-AF65-F5344CB8AC3E}">
        <p14:creationId xmlns:p14="http://schemas.microsoft.com/office/powerpoint/2010/main" val="1457282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243B13-9854-459B-D642-BF989DEC2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C3209A9-D71A-784F-67A6-A89A11439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8751C70-49AF-B56E-DA59-7634A38D2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2BD453-C03E-EE4B-3F7F-E231C1C19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269EB2F-E944-114A-447B-1B609B215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165EBBC-8410-3CF3-02AD-31D4050E6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F4965D-FBF0-6508-18CC-8490D4E2F564}"/>
              </a:ext>
            </a:extLst>
          </p:cNvPr>
          <p:cNvSpPr txBox="1"/>
          <p:nvPr/>
        </p:nvSpPr>
        <p:spPr>
          <a:xfrm>
            <a:off x="4775933" y="776718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COUNT () Function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347E82-42BB-9977-99D0-57F20F6DB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8863" y="1922768"/>
            <a:ext cx="7518597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COUNT(*)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Counts all rows in a table.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COUNT(column_name)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 Counts the number of non-NULL values in a specific column.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59061-6A6A-2471-CDD8-BE3FA8B8E094}"/>
              </a:ext>
            </a:extLst>
          </p:cNvPr>
          <p:cNvSpPr txBox="1"/>
          <p:nvPr/>
        </p:nvSpPr>
        <p:spPr>
          <a:xfrm>
            <a:off x="4601043" y="4150403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COUNT(Email) FROM Students; -- Counts students with an email address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03D49-59D2-F3A7-063A-72476833C74E}"/>
              </a:ext>
            </a:extLst>
          </p:cNvPr>
          <p:cNvSpPr txBox="1"/>
          <p:nvPr/>
        </p:nvSpPr>
        <p:spPr>
          <a:xfrm>
            <a:off x="846595" y="4209604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COUNT () Function </a:t>
            </a:r>
          </a:p>
        </p:txBody>
      </p:sp>
    </p:spTree>
    <p:extLst>
      <p:ext uri="{BB962C8B-B14F-4D97-AF65-F5344CB8AC3E}">
        <p14:creationId xmlns:p14="http://schemas.microsoft.com/office/powerpoint/2010/main" val="1730378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42971A-41A4-15A4-96FB-5B5A0D2E8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BC2688B-94E6-B52E-01B5-5710D3A8A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9206899-9983-31DE-41FF-FA7106467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9D4768B-6E8C-149B-8A72-A11C4D1A6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33AF512-3C65-1924-C9E4-976460713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5E53B5B-C14F-744F-949A-CF34F167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8E19F3-8475-BA49-C2BA-777C62DE21AB}"/>
              </a:ext>
            </a:extLst>
          </p:cNvPr>
          <p:cNvSpPr txBox="1"/>
          <p:nvPr/>
        </p:nvSpPr>
        <p:spPr>
          <a:xfrm>
            <a:off x="4830177" y="695572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SUM () and AVG () Function 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8857499-7527-376F-E243-254E0A0BE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3038" y="1533662"/>
            <a:ext cx="6392006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SUM(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Calculates the sum of a numeric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AVG(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Calculates the average value of a numeric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D9A487-0322-3977-7A16-FD964A057A7A}"/>
              </a:ext>
            </a:extLst>
          </p:cNvPr>
          <p:cNvSpPr txBox="1"/>
          <p:nvPr/>
        </p:nvSpPr>
        <p:spPr>
          <a:xfrm>
            <a:off x="4870988" y="3437909"/>
            <a:ext cx="6099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SUM(Amount) FROM Orders; -- Calculates the total amount of all orders</a:t>
            </a:r>
          </a:p>
          <a:p>
            <a:r>
              <a:rPr lang="en-US" dirty="0"/>
              <a:t>SELECT AVG(Salary) FROM Employees; -- Calculates the average salary of employees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6C28BB-8EEE-5F79-9FCF-A5D3ACD5962D}"/>
              </a:ext>
            </a:extLst>
          </p:cNvPr>
          <p:cNvSpPr txBox="1"/>
          <p:nvPr/>
        </p:nvSpPr>
        <p:spPr>
          <a:xfrm>
            <a:off x="457203" y="3853407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SUM () and AVG () Function </a:t>
            </a:r>
          </a:p>
        </p:txBody>
      </p:sp>
    </p:spTree>
    <p:extLst>
      <p:ext uri="{BB962C8B-B14F-4D97-AF65-F5344CB8AC3E}">
        <p14:creationId xmlns:p14="http://schemas.microsoft.com/office/powerpoint/2010/main" val="2032919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69C3F0-3A3B-7858-0EAA-794C0B212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774EB46-3E14-E412-BD62-198277920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BFB6DC8-225F-019D-FE50-CD5FD1D82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22D918-F45C-BC79-E586-4BFD123D4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6C1CCB-92CF-AD85-864A-816BC03581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E45C1F4-11C9-5BD8-6814-60179FBC4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8B1618-E2C8-542A-FD10-9C3A63ADEA15}"/>
              </a:ext>
            </a:extLst>
          </p:cNvPr>
          <p:cNvSpPr txBox="1"/>
          <p:nvPr/>
        </p:nvSpPr>
        <p:spPr>
          <a:xfrm>
            <a:off x="4830177" y="695572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MAX ()  MIN () Function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9326126-A050-E377-2497-85D099A74B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357" y="1785265"/>
            <a:ext cx="5419753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MAX(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Finds the maximum value in a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MIN(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column_name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Finds the minimum value in a column.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535345-011D-FA5D-23EC-9F3187E00F4C}"/>
              </a:ext>
            </a:extLst>
          </p:cNvPr>
          <p:cNvSpPr txBox="1"/>
          <p:nvPr/>
        </p:nvSpPr>
        <p:spPr>
          <a:xfrm>
            <a:off x="4763775" y="2967120"/>
            <a:ext cx="60992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MAX(GPA) FROM Students; -- Finds the highest GPA</a:t>
            </a:r>
          </a:p>
          <a:p>
            <a:r>
              <a:rPr lang="en-US" dirty="0"/>
              <a:t>SELECT MIN(</a:t>
            </a:r>
            <a:r>
              <a:rPr lang="en-US" dirty="0" err="1"/>
              <a:t>OrderDate</a:t>
            </a:r>
            <a:r>
              <a:rPr lang="en-US" dirty="0"/>
              <a:t>) FROM Orders; -- Finds the earliest order date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E0E1CD-1DC1-6685-6BBE-95D275C4917A}"/>
              </a:ext>
            </a:extLst>
          </p:cNvPr>
          <p:cNvSpPr txBox="1"/>
          <p:nvPr/>
        </p:nvSpPr>
        <p:spPr>
          <a:xfrm>
            <a:off x="621869" y="4044633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MAX ()  MIN () Function </a:t>
            </a:r>
          </a:p>
        </p:txBody>
      </p:sp>
    </p:spTree>
    <p:extLst>
      <p:ext uri="{BB962C8B-B14F-4D97-AF65-F5344CB8AC3E}">
        <p14:creationId xmlns:p14="http://schemas.microsoft.com/office/powerpoint/2010/main" val="3053787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1257BE-4EC6-B112-6658-15AF3776D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CCD0AA-A204-21D7-9597-7D461F8CA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628180-ED08-86B4-EEFE-3894A742E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CFB8F1-0EED-5A96-56B4-5516E4188E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46B273-4332-E1C6-15ED-A7842895C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1B48F20-A40F-2C5A-73FB-DC5F2BBB8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713A6-726E-D496-3A52-708B016E3E2E}"/>
              </a:ext>
            </a:extLst>
          </p:cNvPr>
          <p:cNvSpPr txBox="1"/>
          <p:nvPr/>
        </p:nvSpPr>
        <p:spPr>
          <a:xfrm>
            <a:off x="4830177" y="695572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 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8649E6-120B-27AF-22BF-0C05E81B07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840" y="2097428"/>
            <a:ext cx="652294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Continue using the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University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database.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using aggregate functions to: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Count the number of students in each major.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Calculate the average GPA of students in the 'Computer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Science' department.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 the highest and lowest grades in a specific course.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(If applicable) Calculate the total revenue from all orders.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5F5ED6-A19E-523F-F3A4-A70BE84DD825}"/>
              </a:ext>
            </a:extLst>
          </p:cNvPr>
          <p:cNvSpPr txBox="1"/>
          <p:nvPr/>
        </p:nvSpPr>
        <p:spPr>
          <a:xfrm>
            <a:off x="991251" y="3592120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202204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17CBBB-BEEB-C813-351F-DC9039260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26772AD-885B-839A-794E-D9D3721F3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A3D615-0853-6A4A-806D-B3A142B49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AF4B13-767D-3BDA-643F-5E1BF8516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E6BC97E-DFB7-65D1-7E2D-CE4DF7C14A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4982F88-954F-0E31-1E5D-328FBB87F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8947A7-8E95-465C-D066-49ADD8D5C537}"/>
              </a:ext>
            </a:extLst>
          </p:cNvPr>
          <p:cNvSpPr txBox="1"/>
          <p:nvPr/>
        </p:nvSpPr>
        <p:spPr>
          <a:xfrm>
            <a:off x="4870988" y="918738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Distinct 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D460910-4FC0-42BC-78BF-22C9398C0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7446" y="1707444"/>
            <a:ext cx="7449475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DISTINCT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Used with aggregate functions to perform calculations on unique values.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E1CA04-053A-FFE7-0728-B7F91F10B520}"/>
              </a:ext>
            </a:extLst>
          </p:cNvPr>
          <p:cNvSpPr txBox="1"/>
          <p:nvPr/>
        </p:nvSpPr>
        <p:spPr>
          <a:xfrm>
            <a:off x="4495807" y="3590224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COUNT(DISTINCT Major) FROM Students; -- Counts the number of different majors</a:t>
            </a:r>
          </a:p>
        </p:txBody>
      </p:sp>
    </p:spTree>
    <p:extLst>
      <p:ext uri="{BB962C8B-B14F-4D97-AF65-F5344CB8AC3E}">
        <p14:creationId xmlns:p14="http://schemas.microsoft.com/office/powerpoint/2010/main" val="2904343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32E6AC-7603-F6BC-D14B-7D506205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D5E0A21D-C48C-EA9A-9D13-DA37BF47E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7743DE76-B9D8-A85D-5E98-89BC931F449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5488390-40D8-68CF-3163-5ACE42A5D2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Q&amp;A and Discussion</a:t>
            </a:r>
          </a:p>
        </p:txBody>
      </p:sp>
    </p:spTree>
    <p:extLst>
      <p:ext uri="{BB962C8B-B14F-4D97-AF65-F5344CB8AC3E}">
        <p14:creationId xmlns:p14="http://schemas.microsoft.com/office/powerpoint/2010/main" val="3465801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749C80-E604-B495-26C1-D20BB24F0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02C57A86-9944-4C68-7D66-6616CBA2F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ata center interior">
            <a:extLst>
              <a:ext uri="{FF2B5EF4-FFF2-40B4-BE49-F238E27FC236}">
                <a16:creationId xmlns:a16="http://schemas.microsoft.com/office/drawing/2014/main" id="{A851DEBC-029A-DD3B-8B3E-7A4BD8D56B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37" y="-1"/>
            <a:ext cx="1141367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19440D-9A9A-3A36-D6FF-90A9F3D6F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475" y="2856206"/>
            <a:ext cx="9144000" cy="1145586"/>
          </a:xfrm>
        </p:spPr>
        <p:txBody>
          <a:bodyPr>
            <a:normAutofit/>
          </a:bodyPr>
          <a:lstStyle/>
          <a:p>
            <a:r>
              <a:rPr lang="en-US" dirty="0"/>
              <a:t>Thanks for the attention!</a:t>
            </a:r>
          </a:p>
        </p:txBody>
      </p:sp>
    </p:spTree>
    <p:extLst>
      <p:ext uri="{BB962C8B-B14F-4D97-AF65-F5344CB8AC3E}">
        <p14:creationId xmlns:p14="http://schemas.microsoft.com/office/powerpoint/2010/main" val="4263808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31C5-F328-3D1F-F82C-ECEEFCBB2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5074E0F-0D7B-542D-4055-7804ECD6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0190" y="868012"/>
            <a:ext cx="9724724" cy="933543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AF18F3E2-20AE-0FB7-4D45-98BC36A26A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190" y="2382559"/>
            <a:ext cx="10383612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Recap: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We've covered basic SQL (DDL and DML) for creating tables and manipulating data.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Moving forward: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Today, we'll explore more advanced SQL features for data analysis and retrieval.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Topics: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ORDER BY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Sorting data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LIMIT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</a:rPr>
              <a:t>: Limiting the number of results</a:t>
            </a:r>
            <a:r>
              <a:rPr kumimoji="0" lang="en-US" altLang="en-US" sz="20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Aggregate Functions: Performing calculations on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34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4DABB9-66E1-8B44-1A05-5FF71B111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63E85B9-6A0B-6A0B-8380-7F7E685AE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8028" y="672296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ORDER BY Clause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E50B04B3-3B40-6233-FEE5-BF99422F1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5000" y="2298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Sorts the results of a query in ascending or descending order.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75AB71-D60C-7C9C-823D-FB2C8A274041}"/>
              </a:ext>
            </a:extLst>
          </p:cNvPr>
          <p:cNvSpPr txBox="1"/>
          <p:nvPr/>
        </p:nvSpPr>
        <p:spPr>
          <a:xfrm>
            <a:off x="4639144" y="366068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column1, column2, ...</a:t>
            </a:r>
          </a:p>
          <a:p>
            <a:r>
              <a:rPr lang="en-US" dirty="0"/>
              <a:t>FROM </a:t>
            </a:r>
            <a:r>
              <a:rPr lang="en-US" dirty="0" err="1"/>
              <a:t>table_name</a:t>
            </a:r>
            <a:endParaRPr lang="en-US" dirty="0"/>
          </a:p>
          <a:p>
            <a:r>
              <a:rPr lang="en-US" dirty="0"/>
              <a:t>WHERE condition</a:t>
            </a:r>
          </a:p>
          <a:p>
            <a:r>
              <a:rPr lang="en-US" dirty="0"/>
              <a:t>ORDER BY column1 ASC/DESC, column2 ASC/DESC, ...;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0E820FA-2F8C-EE19-D0C8-7964A625B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22879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ORDER BY Clause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39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59F8D1-0627-8EBC-C57F-04DAF9A3C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57DC9D7-AD3D-4F60-0649-03051FDC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5C434F-D40B-79BE-8E08-C31A93A74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09B4043-FC84-2A66-B0C5-21DE16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2637EF-1ECD-A2EF-5E71-339F63E34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141B157-35DA-8CC1-A389-10DDE4CCB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278D2FA-F7E8-34B1-AE77-53FA82D345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latin typeface="Arial Unicode MS"/>
              </a:rPr>
              <a:t>ORDER BY Clause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029860D-9E7F-1569-8200-7AE991CA48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9144" y="250197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ASC: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Ascending order (default)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DESC: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Descending order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C9D3F4-4FF1-B97E-2084-1C3317DF5D8C}"/>
              </a:ext>
            </a:extLst>
          </p:cNvPr>
          <p:cNvSpPr txBox="1"/>
          <p:nvPr/>
        </p:nvSpPr>
        <p:spPr>
          <a:xfrm>
            <a:off x="4639144" y="3709692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* FROM Students</a:t>
            </a:r>
          </a:p>
          <a:p>
            <a:r>
              <a:rPr lang="en-US" dirty="0"/>
              <a:t>ORDER BY </a:t>
            </a:r>
            <a:r>
              <a:rPr lang="en-US" dirty="0" err="1"/>
              <a:t>LastName</a:t>
            </a:r>
            <a:r>
              <a:rPr lang="en-US" dirty="0"/>
              <a:t> ASC, FirstName DESC;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AC2724-D36F-96E8-45BF-5D892D744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94330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ORDER BY Clause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431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421E86-4AC7-721B-5EE8-FD3AC8516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ACC6990-ACA4-5875-E6D6-4ECEA921F8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76EA7C1-2BDD-6F1D-3ACC-10E05CB560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049BB0-6A0F-8472-9436-30930DFC6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C04522-13C1-9497-D016-3174E4D20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EC5A7D99-3A41-CB4D-B0EF-F0EE3DBEC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9E79AA0-66CE-0397-5A65-A2FCE39A2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LIMIIT Clause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BC4724E-E7BC-FC85-3ED5-41B05D052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3089" y="227627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Limits the number of rows returned by a query.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CA3FB-D316-9580-0A35-0FA363459EB7}"/>
              </a:ext>
            </a:extLst>
          </p:cNvPr>
          <p:cNvSpPr txBox="1"/>
          <p:nvPr/>
        </p:nvSpPr>
        <p:spPr>
          <a:xfrm>
            <a:off x="4870988" y="3479445"/>
            <a:ext cx="60992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column1, column2, ...</a:t>
            </a:r>
          </a:p>
          <a:p>
            <a:r>
              <a:rPr lang="en-US" dirty="0"/>
              <a:t>FROM </a:t>
            </a:r>
            <a:r>
              <a:rPr lang="en-US" dirty="0" err="1"/>
              <a:t>table_name</a:t>
            </a:r>
            <a:endParaRPr lang="en-US" dirty="0"/>
          </a:p>
          <a:p>
            <a:r>
              <a:rPr lang="en-US" dirty="0"/>
              <a:t>WHERE condition</a:t>
            </a:r>
          </a:p>
          <a:p>
            <a:r>
              <a:rPr lang="en-US" dirty="0"/>
              <a:t>LIMIT </a:t>
            </a:r>
            <a:r>
              <a:rPr lang="en-US" dirty="0" err="1"/>
              <a:t>number_of_rows</a:t>
            </a:r>
            <a:r>
              <a:rPr lang="en-US" dirty="0"/>
              <a:t>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C07385B-AE41-E613-3429-3DA2B2F9EE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57224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LIMIIT Clause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290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6373DC-DB22-2BC4-F649-AAFC9D0A7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8B5DFE4-7C33-8240-43EF-981B9F3B9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D47D60D-E950-6BB2-62C9-F208C791E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E4D5EE8-617F-7974-6EA2-8CE2224F90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3B197E-E93D-5F7B-D5B6-20265868E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44589F3-3A8D-9E2A-1E54-DCD1C944F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19D63B9-036E-A85D-F703-2420D3EB0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LIMIIT Clause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9C41B5-7CFB-C352-F1AC-7EBEA089B439}"/>
              </a:ext>
            </a:extLst>
          </p:cNvPr>
          <p:cNvSpPr txBox="1"/>
          <p:nvPr/>
        </p:nvSpPr>
        <p:spPr>
          <a:xfrm>
            <a:off x="5118299" y="2155500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333E99-918B-E5AC-E150-626E0B8C184D}"/>
              </a:ext>
            </a:extLst>
          </p:cNvPr>
          <p:cNvSpPr txBox="1"/>
          <p:nvPr/>
        </p:nvSpPr>
        <p:spPr>
          <a:xfrm>
            <a:off x="5345349" y="3306421"/>
            <a:ext cx="609924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* FROM Students</a:t>
            </a:r>
          </a:p>
          <a:p>
            <a:r>
              <a:rPr lang="en-US" dirty="0"/>
              <a:t>ORDER BY GPA DESC</a:t>
            </a:r>
          </a:p>
          <a:p>
            <a:r>
              <a:rPr lang="en-US" dirty="0"/>
              <a:t>LIMIT 5;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F7B440-C342-BBB0-E61B-E725B068FF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535" y="3757224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LIMIIT Clause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530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5C7595-F9C4-8CCD-0A60-ECE0D47A4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CA91790-6E0B-85A3-A1AB-697585885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F261BB-A1FA-2F57-EFA4-1D5053FC8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9E8AB-6AD6-6AFF-D1B6-42D9ED419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58944EF-F770-194D-BC45-6D3C98D17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0CC815F-8A90-99E2-8A90-58FB5B269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7E6DD6B-23EE-5A42-D335-793F344280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LIMIIT </a:t>
            </a:r>
            <a:r>
              <a:rPr lang="en-US" altLang="en-US" sz="2500" dirty="0">
                <a:latin typeface="Arial Unicode MS"/>
              </a:rPr>
              <a:t>with OFFSET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D72644-0964-A489-74A6-BFD535E014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6204" y="1828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OFFSET</a:t>
            </a:r>
            <a:r>
              <a:rPr kumimoji="0" lang="en-US" altLang="en-US" sz="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Specifies the starting point for retrieving rows.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Syntax: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8D11A7-DE9E-E378-14A1-3E9DD37D409E}"/>
              </a:ext>
            </a:extLst>
          </p:cNvPr>
          <p:cNvSpPr txBox="1"/>
          <p:nvPr/>
        </p:nvSpPr>
        <p:spPr>
          <a:xfrm>
            <a:off x="4870988" y="3114743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...</a:t>
            </a:r>
          </a:p>
          <a:p>
            <a:r>
              <a:rPr lang="en-US" dirty="0"/>
              <a:t>LIMIT </a:t>
            </a:r>
            <a:r>
              <a:rPr lang="en-US" dirty="0" err="1"/>
              <a:t>number_of_rows</a:t>
            </a:r>
            <a:r>
              <a:rPr lang="en-US" dirty="0"/>
              <a:t> OFFSET </a:t>
            </a:r>
            <a:r>
              <a:rPr lang="en-US" dirty="0" err="1"/>
              <a:t>offset_value</a:t>
            </a:r>
            <a:r>
              <a:rPr lang="en-US" dirty="0"/>
              <a:t>;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CD5667-A252-46C2-D140-BD6ED60170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274" y="3935454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LIMIIT </a:t>
            </a: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with OFFSET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214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D81702-BE3E-3BE7-AD63-E6FA15325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009CD98-B266-FD59-0FAA-10CC24E1E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3BC5A11-AA3F-7841-CE80-232AE28A9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59A71E-EFED-FA49-2CF6-899BF5FE3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E2C279-24C3-9B57-4E3E-8786083D7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2D2FE3B-170B-0FF6-DBD8-6625D08FA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F2D20AD-6EAA-BA64-3672-F3A90C28E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6773" y="683393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LIMIIT </a:t>
            </a:r>
            <a:r>
              <a:rPr lang="en-US" altLang="en-US" sz="2500" dirty="0">
                <a:latin typeface="Arial Unicode MS"/>
              </a:rPr>
              <a:t>with OFFSET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833900-A4CF-A8DA-AB3D-927DB6CCE9E9}"/>
              </a:ext>
            </a:extLst>
          </p:cNvPr>
          <p:cNvSpPr txBox="1"/>
          <p:nvPr/>
        </p:nvSpPr>
        <p:spPr>
          <a:xfrm>
            <a:off x="5169848" y="2599314"/>
            <a:ext cx="6099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* FROM Students</a:t>
            </a:r>
          </a:p>
          <a:p>
            <a:r>
              <a:rPr lang="en-US" dirty="0"/>
              <a:t>LIMIT 10 OFFSET 5;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5235738-125E-4DAC-209F-E10237FE9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274" y="3935454"/>
            <a:ext cx="3168738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LIMIIT </a:t>
            </a:r>
            <a:r>
              <a:rPr lang="en-US" altLang="en-US" sz="2500" dirty="0">
                <a:solidFill>
                  <a:schemeClr val="bg1"/>
                </a:solidFill>
                <a:latin typeface="Arial Unicode MS"/>
              </a:rPr>
              <a:t>with OFFSET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64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3515E0-0E15-5810-A6A9-09971F103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36AF31F-BEC9-E0D8-A1CA-BA16FB866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E0E685-EA74-C0D9-6350-6B5DA2EB7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DE0D210-B47F-8DA8-1228-04DBC293A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4F63BB-88C8-4E76-626E-F6ED720DA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D809640-47C4-A14D-4054-3983B294E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7C858C-20CD-E8D8-09E6-56DE6EE98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0083" y="1566934"/>
            <a:ext cx="7471917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Exercise 1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Instructions: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the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University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database.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using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ORDER BY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to: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 students by GPA in descending order.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 courses alphabetically by course name.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Sort enrollment records by grade and then by student ID.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queries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using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to: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Retrieve the top 3 students with the highest GPA. 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Get the 5 most recent orders (if applicable to your database).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Write a query using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LIMIT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OFFSET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retrieve the second page of results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(e.g., rows 11-20) from a table.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D4594B-1592-7285-E90B-ECD08089B37E}"/>
              </a:ext>
            </a:extLst>
          </p:cNvPr>
          <p:cNvSpPr txBox="1"/>
          <p:nvPr/>
        </p:nvSpPr>
        <p:spPr>
          <a:xfrm>
            <a:off x="991251" y="3786775"/>
            <a:ext cx="6094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Exercise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592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5287</TotalTime>
  <Words>757</Words>
  <Application>Microsoft Office PowerPoint</Application>
  <PresentationFormat>Widescreen</PresentationFormat>
  <Paragraphs>112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Arial Unicode MS</vt:lpstr>
      <vt:lpstr>Office Theme</vt:lpstr>
      <vt:lpstr>Advanced SQL (Part 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Q&amp;A and Discussion</vt:lpstr>
      <vt:lpstr>Thanks for the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Dushko Todevski</dc:creator>
  <cp:lastModifiedBy>Dushko Todevski</cp:lastModifiedBy>
  <cp:revision>16</cp:revision>
  <dcterms:created xsi:type="dcterms:W3CDTF">2024-10-12T20:27:14Z</dcterms:created>
  <dcterms:modified xsi:type="dcterms:W3CDTF">2024-11-05T18:43:32Z</dcterms:modified>
</cp:coreProperties>
</file>

<file path=docProps/thumbnail.jpeg>
</file>